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9971" y="639317"/>
            <a:ext cx="146405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C1C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C1C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C1C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3731" y="6196584"/>
            <a:ext cx="576072" cy="5806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7961" y="439674"/>
            <a:ext cx="8220709" cy="5957570"/>
          </a:xfrm>
          <a:custGeom>
            <a:avLst/>
            <a:gdLst/>
            <a:ahLst/>
            <a:cxnLst/>
            <a:rect l="l" t="t" r="r" b="b"/>
            <a:pathLst>
              <a:path w="8220709" h="5957570">
                <a:moveTo>
                  <a:pt x="8062594" y="0"/>
                </a:moveTo>
                <a:lnTo>
                  <a:pt x="157810" y="0"/>
                </a:lnTo>
                <a:lnTo>
                  <a:pt x="107928" y="8041"/>
                </a:lnTo>
                <a:lnTo>
                  <a:pt x="64607" y="30439"/>
                </a:lnTo>
                <a:lnTo>
                  <a:pt x="30447" y="64602"/>
                </a:lnTo>
                <a:lnTo>
                  <a:pt x="8044" y="107939"/>
                </a:lnTo>
                <a:lnTo>
                  <a:pt x="0" y="157861"/>
                </a:lnTo>
                <a:lnTo>
                  <a:pt x="0" y="5799505"/>
                </a:lnTo>
                <a:lnTo>
                  <a:pt x="8044" y="5849387"/>
                </a:lnTo>
                <a:lnTo>
                  <a:pt x="30447" y="5892708"/>
                </a:lnTo>
                <a:lnTo>
                  <a:pt x="64607" y="5926868"/>
                </a:lnTo>
                <a:lnTo>
                  <a:pt x="107928" y="5949271"/>
                </a:lnTo>
                <a:lnTo>
                  <a:pt x="157810" y="5957316"/>
                </a:lnTo>
                <a:lnTo>
                  <a:pt x="8062594" y="5957316"/>
                </a:lnTo>
                <a:lnTo>
                  <a:pt x="8112516" y="5949271"/>
                </a:lnTo>
                <a:lnTo>
                  <a:pt x="8155853" y="5926868"/>
                </a:lnTo>
                <a:lnTo>
                  <a:pt x="8190016" y="5892708"/>
                </a:lnTo>
                <a:lnTo>
                  <a:pt x="8212414" y="5849387"/>
                </a:lnTo>
                <a:lnTo>
                  <a:pt x="8220456" y="5799505"/>
                </a:lnTo>
                <a:lnTo>
                  <a:pt x="8220456" y="157861"/>
                </a:lnTo>
                <a:lnTo>
                  <a:pt x="8212414" y="107939"/>
                </a:lnTo>
                <a:lnTo>
                  <a:pt x="8190016" y="64602"/>
                </a:lnTo>
                <a:lnTo>
                  <a:pt x="8155853" y="30439"/>
                </a:lnTo>
                <a:lnTo>
                  <a:pt x="8112516" y="8041"/>
                </a:lnTo>
                <a:lnTo>
                  <a:pt x="806259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961" y="439674"/>
            <a:ext cx="8220709" cy="5957570"/>
          </a:xfrm>
          <a:custGeom>
            <a:avLst/>
            <a:gdLst/>
            <a:ahLst/>
            <a:cxnLst/>
            <a:rect l="l" t="t" r="r" b="b"/>
            <a:pathLst>
              <a:path w="8220709" h="5957570">
                <a:moveTo>
                  <a:pt x="0" y="157861"/>
                </a:moveTo>
                <a:lnTo>
                  <a:pt x="8044" y="107939"/>
                </a:lnTo>
                <a:lnTo>
                  <a:pt x="30447" y="64602"/>
                </a:lnTo>
                <a:lnTo>
                  <a:pt x="64607" y="30439"/>
                </a:lnTo>
                <a:lnTo>
                  <a:pt x="107928" y="8041"/>
                </a:lnTo>
                <a:lnTo>
                  <a:pt x="157810" y="0"/>
                </a:lnTo>
                <a:lnTo>
                  <a:pt x="8062594" y="0"/>
                </a:lnTo>
                <a:lnTo>
                  <a:pt x="8112516" y="8041"/>
                </a:lnTo>
                <a:lnTo>
                  <a:pt x="8155853" y="30439"/>
                </a:lnTo>
                <a:lnTo>
                  <a:pt x="8190016" y="64602"/>
                </a:lnTo>
                <a:lnTo>
                  <a:pt x="8212414" y="107939"/>
                </a:lnTo>
                <a:lnTo>
                  <a:pt x="8220456" y="157861"/>
                </a:lnTo>
                <a:lnTo>
                  <a:pt x="8220456" y="5799505"/>
                </a:lnTo>
                <a:lnTo>
                  <a:pt x="8212414" y="5849387"/>
                </a:lnTo>
                <a:lnTo>
                  <a:pt x="8190016" y="5892708"/>
                </a:lnTo>
                <a:lnTo>
                  <a:pt x="8155853" y="5926868"/>
                </a:lnTo>
                <a:lnTo>
                  <a:pt x="8112516" y="5949271"/>
                </a:lnTo>
                <a:lnTo>
                  <a:pt x="8062594" y="5957316"/>
                </a:lnTo>
                <a:lnTo>
                  <a:pt x="157810" y="5957316"/>
                </a:lnTo>
                <a:lnTo>
                  <a:pt x="107928" y="5949271"/>
                </a:lnTo>
                <a:lnTo>
                  <a:pt x="64607" y="5926868"/>
                </a:lnTo>
                <a:lnTo>
                  <a:pt x="30447" y="5892708"/>
                </a:lnTo>
                <a:lnTo>
                  <a:pt x="8044" y="5849387"/>
                </a:lnTo>
                <a:lnTo>
                  <a:pt x="0" y="5799505"/>
                </a:lnTo>
                <a:lnTo>
                  <a:pt x="0" y="15786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9978" y="1640789"/>
            <a:ext cx="84404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C1C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2189" y="3351276"/>
            <a:ext cx="7632700" cy="277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426719"/>
            <a:ext cx="8246745" cy="5983605"/>
            <a:chOff x="445008" y="426719"/>
            <a:chExt cx="8246745" cy="5983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1734311"/>
              <a:ext cx="3816096" cy="4392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1734311"/>
              <a:ext cx="3816096" cy="43921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3185" y="639317"/>
            <a:ext cx="2347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Greek</a:t>
            </a:r>
            <a:r>
              <a:rPr spc="-100" dirty="0"/>
              <a:t> </a:t>
            </a:r>
            <a:r>
              <a:rPr spc="-125" dirty="0"/>
              <a:t>Food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3204" y="1314450"/>
            <a:ext cx="5659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Small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1C1C1C"/>
                </a:solidFill>
                <a:latin typeface="Trebuchet MS"/>
                <a:cs typeface="Trebuchet MS"/>
              </a:rPr>
              <a:t>cafes,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called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Tavernas,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serve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delicious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food.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52189" y="3351276"/>
          <a:ext cx="7632699" cy="2778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1404"/>
                <a:gridCol w="4011295"/>
              </a:tblGrid>
              <a:tr h="579120"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Feta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cheese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012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(Made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sheep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goat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milk)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solidFill>
                      <a:srgbClr val="179FDB"/>
                    </a:solidFill>
                  </a:tcPr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Moussaka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000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(Minced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lamb,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aubergine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tomato)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solidFill>
                      <a:srgbClr val="179FDB"/>
                    </a:solidFill>
                  </a:tcPr>
                </a:tc>
              </a:tr>
              <a:tr h="1620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79120">
                <a:tc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Baklava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0256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(Filo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pastry,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nuts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honey)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solidFill>
                      <a:srgbClr val="179FDB"/>
                    </a:solidFill>
                  </a:tcPr>
                </a:tc>
                <a:tc>
                  <a:txBody>
                    <a:bodyPr/>
                    <a:lstStyle/>
                    <a:p>
                      <a:pPr marL="2044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Spinach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Cheese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Pie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032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(Filo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pastry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filled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spinach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cheese)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solidFill>
                      <a:srgbClr val="179FDB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18029" y="6170472"/>
            <a:ext cx="41097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Photos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courtes</a:t>
            </a:r>
            <a:r>
              <a:rPr sz="500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Rebecca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Siegel,</a:t>
            </a:r>
            <a:r>
              <a:rPr sz="500" spc="-1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a_marga,</a:t>
            </a:r>
            <a:r>
              <a:rPr sz="500" spc="-3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Alper</a:t>
            </a:r>
            <a:r>
              <a:rPr sz="500" spc="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0" dirty="0">
                <a:solidFill>
                  <a:srgbClr val="1C1C1C"/>
                </a:solidFill>
                <a:latin typeface="Arial MT"/>
                <a:cs typeface="Arial MT"/>
              </a:rPr>
              <a:t>Çuğun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 and Dan4th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Nicholas</a:t>
            </a:r>
            <a:r>
              <a:rPr sz="500" spc="-1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(@flickr.com)</a:t>
            </a:r>
            <a:r>
              <a:rPr sz="500" spc="-3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-</a:t>
            </a:r>
            <a:r>
              <a:rPr sz="500" spc="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granted</a:t>
            </a:r>
            <a:r>
              <a:rPr sz="500" spc="-1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under</a:t>
            </a:r>
            <a:r>
              <a:rPr sz="500" spc="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creative</a:t>
            </a:r>
            <a:r>
              <a:rPr sz="500" spc="-4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commons</a:t>
            </a:r>
            <a:r>
              <a:rPr sz="500" spc="-3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licence</a:t>
            </a:r>
            <a:r>
              <a:rPr sz="500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–</a:t>
            </a:r>
            <a:r>
              <a:rPr sz="500" spc="1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9971" y="639317"/>
            <a:ext cx="1456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5" dirty="0">
                <a:solidFill>
                  <a:srgbClr val="1C1C1C"/>
                </a:solidFill>
                <a:latin typeface="Trebuchet MS"/>
                <a:cs typeface="Trebuchet MS"/>
              </a:rPr>
              <a:t>Athens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204" y="1314450"/>
            <a:ext cx="7682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Athens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birthplace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democracy,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system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electing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government,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one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oldest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European </a:t>
            </a:r>
            <a:r>
              <a:rPr sz="1800" spc="-75" dirty="0">
                <a:solidFill>
                  <a:srgbClr val="1C1C1C"/>
                </a:solidFill>
                <a:latin typeface="Trebuchet MS"/>
                <a:cs typeface="Trebuchet MS"/>
              </a:rPr>
              <a:t>cities. 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It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has </a:t>
            </a:r>
            <a:r>
              <a:rPr sz="1800" spc="-90" dirty="0">
                <a:solidFill>
                  <a:srgbClr val="1C1C1C"/>
                </a:solidFill>
                <a:latin typeface="Trebuchet MS"/>
                <a:cs typeface="Trebuchet MS"/>
              </a:rPr>
              <a:t>been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continuously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inhabited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for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more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than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1C1C1C"/>
                </a:solidFill>
                <a:latin typeface="Trebuchet MS"/>
                <a:cs typeface="Trebuchet MS"/>
              </a:rPr>
              <a:t>7000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years.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Around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25" dirty="0">
                <a:solidFill>
                  <a:srgbClr val="1C1C1C"/>
                </a:solidFill>
                <a:latin typeface="Trebuchet MS"/>
                <a:cs typeface="Trebuchet MS"/>
              </a:rPr>
              <a:t>40%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population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live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here.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9239" y="2301239"/>
            <a:ext cx="6065520" cy="38282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93160" y="6004966"/>
            <a:ext cx="276034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courtesy</a:t>
            </a:r>
            <a:r>
              <a:rPr sz="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Guillén</a:t>
            </a:r>
            <a:r>
              <a:rPr sz="5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Pérez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(@flickr.com)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granted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under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creative</a:t>
            </a:r>
            <a:r>
              <a:rPr sz="5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commons</a:t>
            </a:r>
            <a:r>
              <a:rPr sz="5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licence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1965959"/>
            <a:ext cx="7632192" cy="33329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3930" y="639317"/>
            <a:ext cx="3129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Ancient</a:t>
            </a:r>
            <a:r>
              <a:rPr spc="-125" dirty="0"/>
              <a:t> </a:t>
            </a:r>
            <a:r>
              <a:rPr spc="-180" dirty="0"/>
              <a:t>Greece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204" y="1314450"/>
            <a:ext cx="73907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Ancient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inspired </a:t>
            </a:r>
            <a:r>
              <a:rPr sz="1800" spc="55" dirty="0">
                <a:solidFill>
                  <a:srgbClr val="1C1C1C"/>
                </a:solidFill>
                <a:latin typeface="Trebuchet MS"/>
                <a:cs typeface="Trebuchet MS"/>
              </a:rPr>
              <a:t>many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things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we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still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enjoy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today. 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904" y="5298947"/>
            <a:ext cx="7632700" cy="539750"/>
          </a:xfrm>
          <a:custGeom>
            <a:avLst/>
            <a:gdLst/>
            <a:ahLst/>
            <a:cxnLst/>
            <a:rect l="l" t="t" r="r" b="b"/>
            <a:pathLst>
              <a:path w="7632700" h="539750">
                <a:moveTo>
                  <a:pt x="7632192" y="0"/>
                </a:moveTo>
                <a:lnTo>
                  <a:pt x="0" y="0"/>
                </a:lnTo>
                <a:lnTo>
                  <a:pt x="0" y="539495"/>
                </a:lnTo>
                <a:lnTo>
                  <a:pt x="7632192" y="539495"/>
                </a:lnTo>
                <a:lnTo>
                  <a:pt x="7632192" y="0"/>
                </a:lnTo>
                <a:close/>
              </a:path>
            </a:pathLst>
          </a:custGeom>
          <a:solidFill>
            <a:srgbClr val="17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46022" y="5298947"/>
          <a:ext cx="6461760" cy="539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780"/>
                <a:gridCol w="2797810"/>
                <a:gridCol w="1995170"/>
              </a:tblGrid>
              <a:tr h="53949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Theatres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>
                    <a:solidFill>
                      <a:srgbClr val="179FDB"/>
                    </a:solidFill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Olympic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Games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>
                    <a:solidFill>
                      <a:srgbClr val="179FDB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Mathematics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>
                    <a:solidFill>
                      <a:srgbClr val="179FDB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771013" y="6170472"/>
            <a:ext cx="36036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Photos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courtes</a:t>
            </a:r>
            <a:r>
              <a:rPr sz="500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Kostas</a:t>
            </a:r>
            <a:r>
              <a:rPr sz="500" spc="1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Arvanitis,</a:t>
            </a:r>
            <a:r>
              <a:rPr sz="500" spc="-3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Robert</a:t>
            </a:r>
            <a:r>
              <a:rPr sz="500" spc="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Pittman</a:t>
            </a:r>
            <a:r>
              <a:rPr sz="500" spc="-3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and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Samil</a:t>
            </a:r>
            <a:r>
              <a:rPr sz="500" spc="-1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(@flickr.com)</a:t>
            </a:r>
            <a:r>
              <a:rPr sz="500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-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granted</a:t>
            </a:r>
            <a:r>
              <a:rPr sz="500" spc="-1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under</a:t>
            </a:r>
            <a:r>
              <a:rPr sz="500" spc="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creative</a:t>
            </a:r>
            <a:r>
              <a:rPr sz="500" spc="-4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commons</a:t>
            </a:r>
            <a:r>
              <a:rPr sz="500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licence</a:t>
            </a:r>
            <a:r>
              <a:rPr sz="500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–</a:t>
            </a:r>
            <a:r>
              <a:rPr sz="500" spc="1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32" y="1409700"/>
            <a:ext cx="7632192" cy="242011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3829050"/>
          <a:ext cx="7633334" cy="2063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445"/>
                <a:gridCol w="2544445"/>
                <a:gridCol w="2544444"/>
              </a:tblGrid>
              <a:tr h="2063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4139" marR="99060" indent="1905" algn="ctr">
                        <a:lnSpc>
                          <a:spcPct val="100000"/>
                        </a:lnSpc>
                      </a:pP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Colossus</a:t>
                      </a:r>
                      <a:r>
                        <a:rPr sz="16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Rhodes, 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Seven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Wonders </a:t>
                      </a:r>
                      <a:r>
                        <a:rPr sz="1600" spc="-4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Ancient</a:t>
                      </a:r>
                      <a:r>
                        <a:rPr sz="16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World,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sz="1600" spc="-4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destroyed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 </a:t>
                      </a:r>
                      <a:r>
                        <a:rPr sz="16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earthquake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around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2000 </a:t>
                      </a:r>
                      <a:r>
                        <a:rPr sz="16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years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ago.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2A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5250" marR="86360" algn="ctr">
                        <a:lnSpc>
                          <a:spcPct val="100000"/>
                        </a:lnSpc>
                      </a:pP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Parthenon</a:t>
                      </a:r>
                      <a:r>
                        <a:rPr sz="16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former </a:t>
                      </a:r>
                      <a:r>
                        <a:rPr sz="1600" spc="-4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temple,</a:t>
                      </a:r>
                      <a:r>
                        <a:rPr sz="16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dedicated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Goddess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Athena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said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patron</a:t>
                      </a:r>
                      <a:r>
                        <a:rPr sz="16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Athens.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2A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36525" marR="130175" indent="1270" algn="ctr">
                        <a:lnSpc>
                          <a:spcPct val="100000"/>
                        </a:lnSpc>
                      </a:pP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Acropolis</a:t>
                      </a:r>
                      <a:r>
                        <a:rPr sz="16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 </a:t>
                      </a:r>
                      <a:r>
                        <a:rPr sz="16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ancient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citadel,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located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 </a:t>
                      </a:r>
                      <a:r>
                        <a:rPr sz="16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rocky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outcrop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above </a:t>
                      </a:r>
                      <a:r>
                        <a:rPr sz="1600" spc="-4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city</a:t>
                      </a:r>
                      <a:r>
                        <a:rPr sz="16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Athens.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22A7F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4804" y="639317"/>
            <a:ext cx="4905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Ancient</a:t>
            </a:r>
            <a:r>
              <a:rPr spc="-65" dirty="0"/>
              <a:t> </a:t>
            </a:r>
            <a:r>
              <a:rPr spc="-120" dirty="0"/>
              <a:t>Greek</a:t>
            </a:r>
            <a:r>
              <a:rPr spc="-55" dirty="0"/>
              <a:t> </a:t>
            </a:r>
            <a:r>
              <a:rPr spc="-30" dirty="0"/>
              <a:t>Wonders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30804" y="6170472"/>
            <a:ext cx="388556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Photos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courtes</a:t>
            </a:r>
            <a:r>
              <a:rPr sz="500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Nathan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Hughes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Hamilton,</a:t>
            </a:r>
            <a:r>
              <a:rPr sz="500" spc="-3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claire</a:t>
            </a:r>
            <a:r>
              <a:rPr sz="500" spc="-3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rowland</a:t>
            </a:r>
            <a:r>
              <a:rPr sz="500" spc="15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and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Andy</a:t>
            </a:r>
            <a:r>
              <a:rPr sz="500" spc="1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K</a:t>
            </a:r>
            <a:r>
              <a:rPr sz="500" spc="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(@flickr.com)</a:t>
            </a:r>
            <a:r>
              <a:rPr sz="500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-</a:t>
            </a:r>
            <a:r>
              <a:rPr sz="500" spc="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granted</a:t>
            </a:r>
            <a:r>
              <a:rPr sz="500" spc="-1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under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creative</a:t>
            </a:r>
            <a:r>
              <a:rPr sz="500" spc="-4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commons</a:t>
            </a:r>
            <a:r>
              <a:rPr sz="500" spc="-3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licence</a:t>
            </a:r>
            <a:r>
              <a:rPr sz="500" spc="-1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–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1409700"/>
            <a:ext cx="7627620" cy="2249424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75152"/>
              </p:ext>
            </p:extLst>
          </p:nvPr>
        </p:nvGraphicFramePr>
        <p:xfrm>
          <a:off x="750887" y="3659187"/>
          <a:ext cx="7633334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445"/>
                <a:gridCol w="2544445"/>
                <a:gridCol w="2544444"/>
              </a:tblGrid>
              <a:tr h="228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13030" marR="108585" indent="608330">
                        <a:lnSpc>
                          <a:spcPct val="100000"/>
                        </a:lnSpc>
                      </a:pPr>
                      <a:r>
                        <a:rPr sz="1300" b="1" spc="-5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b="1" spc="-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Dancing </a:t>
                      </a:r>
                      <a:r>
                        <a:rPr sz="13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Traditional</a:t>
                      </a:r>
                      <a:r>
                        <a:rPr sz="13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dances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about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expressing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emotions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telling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stories.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‘Kalamatiano’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celebratory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dance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performed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men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women,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dancing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  <a:p>
                      <a:pPr marL="1057910">
                        <a:lnSpc>
                          <a:spcPct val="100000"/>
                        </a:lnSpc>
                      </a:pPr>
                      <a:r>
                        <a:rPr sz="130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circle.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2A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Homes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  <a:p>
                      <a:pPr marL="104139" marR="99060" indent="1270" algn="ctr">
                        <a:lnSpc>
                          <a:spcPct val="100000"/>
                        </a:lnSpc>
                      </a:pPr>
                      <a:r>
                        <a:rPr sz="13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Many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houses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painted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white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reflect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sun.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Blue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white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also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reflect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colours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flag-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white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blue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symbolise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sea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sky.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2A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93980" marR="86995" indent="2540" algn="ctr">
                        <a:lnSpc>
                          <a:spcPct val="100000"/>
                        </a:lnSpc>
                      </a:pPr>
                      <a:r>
                        <a:rPr sz="13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b="1" spc="2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Orthodox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Church </a:t>
                      </a:r>
                      <a:r>
                        <a:rPr sz="13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Religion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important</a:t>
                      </a:r>
                      <a:r>
                        <a:rPr sz="13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aspect 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culture.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Around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98%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300" spc="-3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population</a:t>
                      </a:r>
                      <a:r>
                        <a:rPr sz="13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Christian 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Orthodox.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22A7F8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06445" y="639317"/>
            <a:ext cx="35198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Greek</a:t>
            </a:r>
            <a:r>
              <a:rPr spc="-55" dirty="0"/>
              <a:t> </a:t>
            </a:r>
            <a:r>
              <a:rPr spc="-10" dirty="0"/>
              <a:t>Traditions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34080" y="6170472"/>
            <a:ext cx="327850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Photos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courtes</a:t>
            </a:r>
            <a:r>
              <a:rPr sz="500" spc="-2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James</a:t>
            </a:r>
            <a:r>
              <a:rPr sz="500" spc="-1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Nash</a:t>
            </a:r>
            <a:r>
              <a:rPr sz="500" spc="1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and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Brian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 Snelson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(@flickr.com)</a:t>
            </a:r>
            <a:r>
              <a:rPr sz="500" spc="-3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-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granted</a:t>
            </a:r>
            <a:r>
              <a:rPr sz="500" spc="-1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under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 creative</a:t>
            </a:r>
            <a:r>
              <a:rPr sz="500" spc="-4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commons</a:t>
            </a:r>
            <a:r>
              <a:rPr sz="500" spc="-4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licence</a:t>
            </a:r>
            <a:r>
              <a:rPr sz="500" spc="-15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1C1C1C"/>
                </a:solidFill>
                <a:latin typeface="Arial MT"/>
                <a:cs typeface="Arial MT"/>
              </a:rPr>
              <a:t>– </a:t>
            </a:r>
            <a:r>
              <a:rPr sz="500" spc="-5" dirty="0">
                <a:solidFill>
                  <a:srgbClr val="1C1C1C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441" y="639317"/>
            <a:ext cx="6378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Where</a:t>
            </a:r>
            <a:r>
              <a:rPr spc="-55" dirty="0"/>
              <a:t> </a:t>
            </a:r>
            <a:r>
              <a:rPr spc="5" dirty="0"/>
              <a:t>in</a:t>
            </a:r>
            <a:r>
              <a:rPr spc="-40" dirty="0"/>
              <a:t> </a:t>
            </a:r>
            <a:r>
              <a:rPr spc="-145" dirty="0"/>
              <a:t>the</a:t>
            </a:r>
            <a:r>
              <a:rPr spc="-50" dirty="0"/>
              <a:t> </a:t>
            </a:r>
            <a:r>
              <a:rPr spc="40" dirty="0"/>
              <a:t>World</a:t>
            </a:r>
            <a:r>
              <a:rPr spc="-55" dirty="0"/>
              <a:t> </a:t>
            </a:r>
            <a:r>
              <a:rPr spc="250" dirty="0"/>
              <a:t>Is</a:t>
            </a:r>
            <a:r>
              <a:rPr spc="-45" dirty="0"/>
              <a:t> </a:t>
            </a:r>
            <a:r>
              <a:rPr spc="-135" dirty="0"/>
              <a:t>Greece?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204" y="1563065"/>
            <a:ext cx="71037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country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Europe.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It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shares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borders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with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Albania,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Turkey,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800" spc="20" dirty="0" smtClean="0">
                <a:solidFill>
                  <a:srgbClr val="1C1C1C"/>
                </a:solidFill>
                <a:latin typeface="Trebuchet MS"/>
                <a:cs typeface="Trebuchet MS"/>
              </a:rPr>
              <a:t>PGDM</a:t>
            </a:r>
            <a:r>
              <a:rPr sz="1800" spc="20" dirty="0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Bulgaria.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23644" y="2316479"/>
            <a:ext cx="5697220" cy="3789045"/>
            <a:chOff x="1723644" y="2316479"/>
            <a:chExt cx="5697220" cy="37890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3644" y="2316479"/>
              <a:ext cx="5696711" cy="37886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77384" y="4803647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199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399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199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59" y="4905755"/>
              <a:ext cx="688848" cy="7101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470" y="639317"/>
            <a:ext cx="3645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Greece:</a:t>
            </a:r>
            <a:r>
              <a:rPr spc="-70" dirty="0"/>
              <a:t> </a:t>
            </a:r>
            <a:r>
              <a:rPr spc="-185" dirty="0"/>
              <a:t>The</a:t>
            </a:r>
            <a:r>
              <a:rPr spc="-70" dirty="0"/>
              <a:t> </a:t>
            </a:r>
            <a:r>
              <a:rPr spc="-50" dirty="0"/>
              <a:t>Facts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358117"/>
              </p:ext>
            </p:extLst>
          </p:nvPr>
        </p:nvGraphicFramePr>
        <p:xfrm>
          <a:off x="762000" y="1905000"/>
          <a:ext cx="4104004" cy="2947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885"/>
                <a:gridCol w="2611119"/>
              </a:tblGrid>
              <a:tr h="409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4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Name: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8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Greece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6027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Capital</a:t>
                      </a:r>
                      <a:r>
                        <a:rPr sz="1700" b="1" spc="-9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b="1" spc="-3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city: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Athens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4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Currency: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Euro</a:t>
                      </a:r>
                      <a:r>
                        <a:rPr sz="1700" spc="-4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5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(€)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Population: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sz="1700" spc="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mill</a:t>
                      </a:r>
                      <a:r>
                        <a:rPr sz="1700" spc="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Language: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spc="-6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Greek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706882">
                <a:tc>
                  <a:txBody>
                    <a:bodyPr/>
                    <a:lstStyle/>
                    <a:p>
                      <a:pPr marL="91440" marR="5867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b="1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  rainfal</a:t>
                      </a:r>
                      <a:r>
                        <a:rPr sz="1700" b="1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700" b="1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82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9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50</a:t>
                      </a:r>
                      <a:r>
                        <a:rPr sz="1700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2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700" spc="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-10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121cm</a:t>
                      </a:r>
                      <a:r>
                        <a:rPr sz="1700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3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700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-6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700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north </a:t>
                      </a:r>
                      <a:r>
                        <a:rPr sz="1700" spc="-49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38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2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700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-5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81cm</a:t>
                      </a:r>
                      <a:r>
                        <a:rPr sz="1700" spc="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3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-6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700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south</a:t>
                      </a:r>
                      <a:endParaRPr sz="1700" dirty="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7027" y="1905000"/>
            <a:ext cx="3297936" cy="21412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32445" y="4191000"/>
            <a:ext cx="1898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Flag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 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(Hellenic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Republic)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34" y="639317"/>
            <a:ext cx="1963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Coast</a:t>
            </a:r>
            <a:r>
              <a:rPr spc="15" dirty="0"/>
              <a:t>l</a:t>
            </a:r>
            <a:r>
              <a:rPr spc="-114" dirty="0"/>
              <a:t>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204" y="1314450"/>
            <a:ext cx="7543800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has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8479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miles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coastline.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fact,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no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point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more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than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85 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kilometres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from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coast.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endParaRPr lang="en-US" sz="1800" spc="25" dirty="0" smtClean="0">
              <a:solidFill>
                <a:srgbClr val="1C1C1C"/>
              </a:solidFill>
              <a:latin typeface="Trebuchet MS"/>
              <a:cs typeface="Trebuchet MS"/>
            </a:endParaRPr>
          </a:p>
          <a:p>
            <a:pPr marL="12700" marR="182880">
              <a:lnSpc>
                <a:spcPct val="100000"/>
              </a:lnSpc>
              <a:spcBef>
                <a:spcPts val="100"/>
              </a:spcBef>
            </a:pPr>
            <a:endParaRPr sz="18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755900" algn="l"/>
                <a:tab pos="6414135" algn="l"/>
              </a:tabLst>
            </a:pPr>
            <a:r>
              <a:rPr sz="1800" b="1" spc="-35" dirty="0">
                <a:solidFill>
                  <a:srgbClr val="1C1C1C"/>
                </a:solidFill>
                <a:latin typeface="Trebuchet MS"/>
                <a:cs typeface="Trebuchet MS"/>
              </a:rPr>
              <a:t>Aegean</a:t>
            </a:r>
            <a:r>
              <a:rPr sz="1800" b="1" spc="-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C1C1C"/>
                </a:solidFill>
                <a:latin typeface="Trebuchet MS"/>
                <a:cs typeface="Trebuchet MS"/>
              </a:rPr>
              <a:t>Sea	</a:t>
            </a:r>
            <a:r>
              <a:rPr sz="1800" b="1" spc="-30" dirty="0">
                <a:solidFill>
                  <a:srgbClr val="1C1C1C"/>
                </a:solidFill>
                <a:latin typeface="Trebuchet MS"/>
                <a:cs typeface="Trebuchet MS"/>
              </a:rPr>
              <a:t>Mediterranean</a:t>
            </a:r>
            <a:r>
              <a:rPr sz="1800" b="1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C1C1C"/>
                </a:solidFill>
                <a:latin typeface="Trebuchet MS"/>
                <a:cs typeface="Trebuchet MS"/>
              </a:rPr>
              <a:t>Sea	</a:t>
            </a:r>
            <a:r>
              <a:rPr sz="1800" b="1" spc="35" dirty="0">
                <a:solidFill>
                  <a:srgbClr val="1C1C1C"/>
                </a:solidFill>
                <a:latin typeface="Trebuchet MS"/>
                <a:cs typeface="Trebuchet MS"/>
              </a:rPr>
              <a:t>Ionian</a:t>
            </a:r>
            <a:r>
              <a:rPr sz="1800" b="1" spc="-8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C1C1C"/>
                </a:solidFill>
                <a:latin typeface="Trebuchet MS"/>
                <a:cs typeface="Trebuchet MS"/>
              </a:rPr>
              <a:t>Sea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2590800"/>
            <a:ext cx="7632192" cy="36347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02251" y="3810711"/>
            <a:ext cx="1212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-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ge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b="1" spc="-55" dirty="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4994" y="5746800"/>
            <a:ext cx="198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Mediterranean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Sea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2973" y="4811090"/>
            <a:ext cx="1142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solidFill>
                  <a:srgbClr val="FFFFFF"/>
                </a:solidFill>
                <a:latin typeface="Trebuchet MS"/>
                <a:cs typeface="Trebuchet MS"/>
              </a:rPr>
              <a:t>Ionian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Sea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01611" y="5722620"/>
            <a:ext cx="1416050" cy="370840"/>
            <a:chOff x="6801611" y="5722620"/>
            <a:chExt cx="1416050" cy="370840"/>
          </a:xfrm>
        </p:grpSpPr>
        <p:sp>
          <p:nvSpPr>
            <p:cNvPr id="9" name="object 9"/>
            <p:cNvSpPr/>
            <p:nvPr/>
          </p:nvSpPr>
          <p:spPr>
            <a:xfrm>
              <a:off x="6801611" y="5722620"/>
              <a:ext cx="1416050" cy="370840"/>
            </a:xfrm>
            <a:custGeom>
              <a:avLst/>
              <a:gdLst/>
              <a:ahLst/>
              <a:cxnLst/>
              <a:rect l="l" t="t" r="r" b="b"/>
              <a:pathLst>
                <a:path w="1416050" h="370839">
                  <a:moveTo>
                    <a:pt x="1354074" y="0"/>
                  </a:moveTo>
                  <a:lnTo>
                    <a:pt x="61722" y="0"/>
                  </a:lnTo>
                  <a:lnTo>
                    <a:pt x="37719" y="4850"/>
                  </a:lnTo>
                  <a:lnTo>
                    <a:pt x="18097" y="18078"/>
                  </a:lnTo>
                  <a:lnTo>
                    <a:pt x="4857" y="37697"/>
                  </a:lnTo>
                  <a:lnTo>
                    <a:pt x="0" y="61721"/>
                  </a:lnTo>
                  <a:lnTo>
                    <a:pt x="0" y="308609"/>
                  </a:lnTo>
                  <a:lnTo>
                    <a:pt x="4857" y="332634"/>
                  </a:lnTo>
                  <a:lnTo>
                    <a:pt x="18097" y="352253"/>
                  </a:lnTo>
                  <a:lnTo>
                    <a:pt x="37719" y="365481"/>
                  </a:lnTo>
                  <a:lnTo>
                    <a:pt x="61722" y="370331"/>
                  </a:lnTo>
                  <a:lnTo>
                    <a:pt x="1354074" y="370331"/>
                  </a:lnTo>
                  <a:lnTo>
                    <a:pt x="1378077" y="365481"/>
                  </a:lnTo>
                  <a:lnTo>
                    <a:pt x="1397698" y="352253"/>
                  </a:lnTo>
                  <a:lnTo>
                    <a:pt x="1410938" y="332634"/>
                  </a:lnTo>
                  <a:lnTo>
                    <a:pt x="1415796" y="308609"/>
                  </a:lnTo>
                  <a:lnTo>
                    <a:pt x="1415796" y="61721"/>
                  </a:lnTo>
                  <a:lnTo>
                    <a:pt x="1410938" y="37697"/>
                  </a:lnTo>
                  <a:lnTo>
                    <a:pt x="1397698" y="18078"/>
                  </a:lnTo>
                  <a:lnTo>
                    <a:pt x="1378077" y="4850"/>
                  </a:lnTo>
                  <a:lnTo>
                    <a:pt x="1354074" y="0"/>
                  </a:lnTo>
                  <a:close/>
                </a:path>
              </a:pathLst>
            </a:custGeom>
            <a:solidFill>
              <a:srgbClr val="EB8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01611" y="5722620"/>
              <a:ext cx="1416050" cy="370840"/>
            </a:xfrm>
            <a:custGeom>
              <a:avLst/>
              <a:gdLst/>
              <a:ahLst/>
              <a:cxnLst/>
              <a:rect l="l" t="t" r="r" b="b"/>
              <a:pathLst>
                <a:path w="1416050" h="370839">
                  <a:moveTo>
                    <a:pt x="1354074" y="0"/>
                  </a:moveTo>
                  <a:lnTo>
                    <a:pt x="61722" y="0"/>
                  </a:lnTo>
                  <a:lnTo>
                    <a:pt x="37719" y="4850"/>
                  </a:lnTo>
                  <a:lnTo>
                    <a:pt x="18097" y="18078"/>
                  </a:lnTo>
                  <a:lnTo>
                    <a:pt x="4857" y="37697"/>
                  </a:lnTo>
                  <a:lnTo>
                    <a:pt x="0" y="61721"/>
                  </a:lnTo>
                  <a:lnTo>
                    <a:pt x="0" y="308609"/>
                  </a:lnTo>
                  <a:lnTo>
                    <a:pt x="4857" y="332634"/>
                  </a:lnTo>
                  <a:lnTo>
                    <a:pt x="18097" y="352253"/>
                  </a:lnTo>
                  <a:lnTo>
                    <a:pt x="37719" y="365481"/>
                  </a:lnTo>
                  <a:lnTo>
                    <a:pt x="61722" y="370331"/>
                  </a:lnTo>
                  <a:lnTo>
                    <a:pt x="1354074" y="370331"/>
                  </a:lnTo>
                  <a:lnTo>
                    <a:pt x="1378077" y="365481"/>
                  </a:lnTo>
                  <a:lnTo>
                    <a:pt x="1397698" y="352253"/>
                  </a:lnTo>
                  <a:lnTo>
                    <a:pt x="1410938" y="332634"/>
                  </a:lnTo>
                  <a:lnTo>
                    <a:pt x="1415796" y="308609"/>
                  </a:lnTo>
                  <a:lnTo>
                    <a:pt x="1415796" y="61721"/>
                  </a:lnTo>
                  <a:lnTo>
                    <a:pt x="1410938" y="37697"/>
                  </a:lnTo>
                  <a:lnTo>
                    <a:pt x="1397698" y="18078"/>
                  </a:lnTo>
                  <a:lnTo>
                    <a:pt x="1378077" y="4850"/>
                  </a:lnTo>
                  <a:lnTo>
                    <a:pt x="1354074" y="0"/>
                  </a:lnTo>
                  <a:close/>
                </a:path>
              </a:pathLst>
            </a:custGeom>
            <a:solidFill>
              <a:srgbClr val="79A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929373" y="5780938"/>
            <a:ext cx="1159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46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spc="-28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6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1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spc="-89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400" spc="-1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2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4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2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2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2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74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400" spc="-24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400" spc="-4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4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2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2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2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3997" y="639317"/>
            <a:ext cx="155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Islan</a:t>
            </a:r>
            <a:r>
              <a:rPr spc="145" dirty="0"/>
              <a:t>d</a:t>
            </a:r>
            <a:r>
              <a:rPr spc="50" dirty="0"/>
              <a:t>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590800"/>
            <a:ext cx="5111496" cy="36347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3204" y="1314450"/>
            <a:ext cx="7588250" cy="4606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There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are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over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1C1C1C"/>
                </a:solidFill>
                <a:latin typeface="Trebuchet MS"/>
                <a:cs typeface="Trebuchet MS"/>
              </a:rPr>
              <a:t>2000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islands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that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make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up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nation.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Around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170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1C1C1C"/>
                </a:solidFill>
                <a:latin typeface="Trebuchet MS"/>
                <a:cs typeface="Trebuchet MS"/>
              </a:rPr>
              <a:t>these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islands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are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populated.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If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you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counted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every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rocky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outcrop,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however,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number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islands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would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total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more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than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C1C1C"/>
                </a:solidFill>
                <a:latin typeface="Trebuchet MS"/>
                <a:cs typeface="Trebuchet MS"/>
              </a:rPr>
              <a:t>3000.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Islands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account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for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around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4" dirty="0">
                <a:solidFill>
                  <a:srgbClr val="1C1C1C"/>
                </a:solidFill>
                <a:latin typeface="Trebuchet MS"/>
                <a:cs typeface="Trebuchet MS"/>
              </a:rPr>
              <a:t>20%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country’s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land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area.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spc="-75" dirty="0" smtClean="0">
                <a:solidFill>
                  <a:srgbClr val="1C1C1C"/>
                </a:solidFill>
                <a:latin typeface="Trebuchet MS"/>
                <a:cs typeface="Trebuchet MS"/>
              </a:rPr>
              <a:t>Crete</a:t>
            </a:r>
            <a:r>
              <a:rPr sz="1800" spc="20" dirty="0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largest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islands</a:t>
            </a:r>
            <a:r>
              <a:rPr sz="1800" spc="-15" dirty="0" smtClean="0">
                <a:solidFill>
                  <a:srgbClr val="1C1C1C"/>
                </a:solidFill>
                <a:latin typeface="Trebuchet MS"/>
                <a:cs typeface="Trebuchet MS"/>
              </a:rPr>
              <a:t>.</a:t>
            </a:r>
            <a:endParaRPr lang="en-US" sz="1800" spc="-15" dirty="0" smtClean="0">
              <a:solidFill>
                <a:srgbClr val="1C1C1C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en-US" spc="-15" dirty="0">
              <a:solidFill>
                <a:srgbClr val="1C1C1C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US" sz="1800" spc="-15" dirty="0" smtClean="0">
                <a:solidFill>
                  <a:srgbClr val="1C1C1C"/>
                </a:solidFill>
                <a:latin typeface="Trebuchet MS"/>
                <a:cs typeface="Trebuchet MS"/>
              </a:rPr>
              <a:t>Other beautiful islands</a:t>
            </a:r>
          </a:p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1C1C1C"/>
                </a:solidFill>
                <a:latin typeface="Trebuchet MS"/>
                <a:cs typeface="Trebuchet MS"/>
              </a:rPr>
              <a:t>i</a:t>
            </a:r>
            <a:r>
              <a:rPr lang="en-US" sz="1800" spc="-15" dirty="0" smtClean="0">
                <a:solidFill>
                  <a:srgbClr val="1C1C1C"/>
                </a:solidFill>
                <a:latin typeface="Trebuchet MS"/>
                <a:cs typeface="Trebuchet MS"/>
              </a:rPr>
              <a:t>s </a:t>
            </a:r>
            <a:r>
              <a:rPr lang="en-US" spc="-15" dirty="0" err="1" smtClean="0">
                <a:solidFill>
                  <a:srgbClr val="1C1C1C"/>
                </a:solidFill>
                <a:latin typeface="Trebuchet MS"/>
                <a:cs typeface="Trebuchet MS"/>
              </a:rPr>
              <a:t>Santorini</a:t>
            </a:r>
            <a:r>
              <a:rPr lang="en-US" spc="-15" dirty="0" smtClean="0">
                <a:solidFill>
                  <a:srgbClr val="1C1C1C"/>
                </a:solidFill>
                <a:latin typeface="Trebuchet MS"/>
                <a:cs typeface="Trebuchet MS"/>
              </a:rPr>
              <a:t> with the </a:t>
            </a:r>
          </a:p>
          <a:p>
            <a:pPr marL="12700">
              <a:lnSpc>
                <a:spcPct val="100000"/>
              </a:lnSpc>
            </a:pPr>
            <a:r>
              <a:rPr lang="en-US" spc="-15" dirty="0" smtClean="0">
                <a:solidFill>
                  <a:srgbClr val="1C1C1C"/>
                </a:solidFill>
                <a:latin typeface="Trebuchet MS"/>
                <a:cs typeface="Trebuchet MS"/>
              </a:rPr>
              <a:t>famous s</a:t>
            </a:r>
            <a:r>
              <a:rPr lang="en-US" sz="1800" spc="-15" dirty="0" smtClean="0">
                <a:solidFill>
                  <a:srgbClr val="1C1C1C"/>
                </a:solidFill>
                <a:latin typeface="Trebuchet MS"/>
                <a:cs typeface="Trebuchet MS"/>
              </a:rPr>
              <a:t>unset, </a:t>
            </a:r>
          </a:p>
          <a:p>
            <a:pPr marL="12700">
              <a:lnSpc>
                <a:spcPct val="100000"/>
              </a:lnSpc>
            </a:pPr>
            <a:r>
              <a:rPr lang="en-US" sz="1800" spc="-15" dirty="0" smtClean="0">
                <a:solidFill>
                  <a:srgbClr val="1C1C1C"/>
                </a:solidFill>
                <a:latin typeface="Trebuchet MS"/>
                <a:cs typeface="Trebuchet MS"/>
              </a:rPr>
              <a:t>Rhodes and m</a:t>
            </a:r>
            <a:r>
              <a:rPr lang="en-US" spc="-15" dirty="0" smtClean="0">
                <a:solidFill>
                  <a:srgbClr val="1C1C1C"/>
                </a:solidFill>
                <a:latin typeface="Trebuchet MS"/>
                <a:cs typeface="Trebuchet MS"/>
              </a:rPr>
              <a:t>any more!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850" dirty="0" smtClean="0">
              <a:latin typeface="Trebuchet MS"/>
              <a:cs typeface="Trebuchet MS"/>
            </a:endParaRPr>
          </a:p>
          <a:p>
            <a:pPr marL="12700" marR="5528945">
              <a:lnSpc>
                <a:spcPct val="100000"/>
              </a:lnSpc>
              <a:spcBef>
                <a:spcPts val="5"/>
              </a:spcBef>
            </a:pPr>
            <a:r>
              <a:rPr sz="1800" spc="-25" dirty="0" smtClean="0">
                <a:solidFill>
                  <a:srgbClr val="1C1C1C"/>
                </a:solidFill>
                <a:latin typeface="Trebuchet MS"/>
                <a:cs typeface="Trebuchet MS"/>
              </a:rPr>
              <a:t>Have</a:t>
            </a:r>
            <a:r>
              <a:rPr sz="1800" spc="10" dirty="0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you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1C1C1C"/>
                </a:solidFill>
                <a:latin typeface="Trebuchet MS"/>
                <a:cs typeface="Trebuchet MS"/>
              </a:rPr>
              <a:t>been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on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holiday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Greece?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Did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you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stay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on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one </a:t>
            </a:r>
            <a:r>
              <a:rPr sz="1800" spc="-5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islands?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7970" y="639317"/>
            <a:ext cx="3518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Mainland</a:t>
            </a:r>
            <a:r>
              <a:rPr spc="-120" dirty="0"/>
              <a:t> </a:t>
            </a:r>
            <a:r>
              <a:rPr spc="-180" dirty="0"/>
              <a:t>Greece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204" y="1314450"/>
            <a:ext cx="7421880" cy="374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800" spc="-100" dirty="0" smtClean="0">
              <a:solidFill>
                <a:srgbClr val="1C1C1C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0" dirty="0" smtClean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40" dirty="0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one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most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mountainous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countries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Europe.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endParaRPr sz="1800" dirty="0">
              <a:latin typeface="Trebuchet MS"/>
              <a:cs typeface="Trebuchet MS"/>
            </a:endParaRPr>
          </a:p>
          <a:p>
            <a:pPr marL="12700" marR="5296535">
              <a:lnSpc>
                <a:spcPct val="100000"/>
              </a:lnSpc>
              <a:spcBef>
                <a:spcPts val="1450"/>
              </a:spcBef>
            </a:pPr>
            <a:endParaRPr lang="en-US" sz="1800" spc="120" dirty="0" smtClean="0">
              <a:solidFill>
                <a:srgbClr val="1C1C1C"/>
              </a:solidFill>
              <a:latin typeface="Trebuchet MS"/>
              <a:cs typeface="Trebuchet MS"/>
            </a:endParaRPr>
          </a:p>
          <a:p>
            <a:pPr marL="12700" marR="5296535">
              <a:lnSpc>
                <a:spcPct val="100000"/>
              </a:lnSpc>
              <a:spcBef>
                <a:spcPts val="1450"/>
              </a:spcBef>
            </a:pPr>
            <a:r>
              <a:rPr sz="1800" spc="120" dirty="0" smtClean="0">
                <a:solidFill>
                  <a:srgbClr val="1C1C1C"/>
                </a:solidFill>
                <a:latin typeface="Trebuchet MS"/>
                <a:cs typeface="Trebuchet MS"/>
              </a:rPr>
              <a:t>In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mythology, </a:t>
            </a:r>
            <a:r>
              <a:rPr sz="1800" spc="-5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Mount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Olympus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said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be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seat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Gods.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Trebuchet MS"/>
              <a:cs typeface="Trebuchet MS"/>
            </a:endParaRPr>
          </a:p>
          <a:p>
            <a:pPr marL="12700" marR="5083810">
              <a:lnSpc>
                <a:spcPct val="100000"/>
              </a:lnSpc>
            </a:pP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Mount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Olympus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highest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mountain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in 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1C1C1C"/>
                </a:solidFill>
                <a:latin typeface="Trebuchet MS"/>
                <a:cs typeface="Trebuchet MS"/>
              </a:rPr>
              <a:t>Greece.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It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measures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9754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30" dirty="0">
                <a:solidFill>
                  <a:srgbClr val="1C1C1C"/>
                </a:solidFill>
                <a:latin typeface="Trebuchet MS"/>
                <a:cs typeface="Trebuchet MS"/>
              </a:rPr>
              <a:t>feet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high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(3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kms).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4782" y="2362200"/>
            <a:ext cx="5085588" cy="304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75734" y="4512309"/>
            <a:ext cx="274193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courtesy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Brett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Neilson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(@flickr.com)</a:t>
            </a:r>
            <a:r>
              <a:rPr sz="5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granted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under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creative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commons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licence</a:t>
            </a:r>
            <a:r>
              <a:rPr sz="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7970" y="639317"/>
            <a:ext cx="3518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Mainland</a:t>
            </a:r>
            <a:r>
              <a:rPr spc="-120" dirty="0"/>
              <a:t> </a:t>
            </a:r>
            <a:r>
              <a:rPr spc="-180" dirty="0"/>
              <a:t>Greece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49300" y="5343525"/>
          <a:ext cx="7628254" cy="74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0"/>
                <a:gridCol w="816610"/>
                <a:gridCol w="3060065"/>
                <a:gridCol w="754379"/>
              </a:tblGrid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1000" b="1" spc="-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summer</a:t>
                      </a:r>
                      <a:r>
                        <a:rPr sz="1000" b="1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temperature: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EB853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6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33°C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EB853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1000" b="1" spc="-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winter</a:t>
                      </a:r>
                      <a:r>
                        <a:rPr sz="1000" b="1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temperature: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7AC9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-6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10°C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7AC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1000" b="1" spc="-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summer</a:t>
                      </a:r>
                      <a:r>
                        <a:rPr sz="1000" b="1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rainfall: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EB853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1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6mm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EB853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Average</a:t>
                      </a:r>
                      <a:r>
                        <a:rPr sz="1000" b="1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winter</a:t>
                      </a:r>
                      <a:r>
                        <a:rPr sz="1000" b="1" spc="-5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 rainfall: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7AC9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spc="10" dirty="0">
                          <a:solidFill>
                            <a:srgbClr val="1C1C1C"/>
                          </a:solidFill>
                          <a:latin typeface="Trebuchet MS"/>
                          <a:cs typeface="Trebuchet MS"/>
                        </a:rPr>
                        <a:t>65mm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1C1C1C"/>
                      </a:solidFill>
                      <a:prstDash val="solid"/>
                    </a:lnL>
                    <a:lnR w="12700">
                      <a:solidFill>
                        <a:srgbClr val="1C1C1C"/>
                      </a:solidFill>
                      <a:prstDash val="solid"/>
                    </a:lnR>
                    <a:lnT w="12700">
                      <a:solidFill>
                        <a:srgbClr val="1C1C1C"/>
                      </a:solidFill>
                      <a:prstDash val="solid"/>
                    </a:lnT>
                    <a:lnB w="12700">
                      <a:solidFill>
                        <a:srgbClr val="1C1C1C"/>
                      </a:solidFill>
                      <a:prstDash val="solid"/>
                    </a:lnB>
                    <a:solidFill>
                      <a:srgbClr val="7AC9FA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348" y="2519172"/>
            <a:ext cx="5603748" cy="26578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3204" y="1314450"/>
            <a:ext cx="7567930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has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warm, </a:t>
            </a:r>
            <a:r>
              <a:rPr sz="1800" spc="55" dirty="0">
                <a:solidFill>
                  <a:srgbClr val="1C1C1C"/>
                </a:solidFill>
                <a:latin typeface="Trebuchet MS"/>
                <a:cs typeface="Trebuchet MS"/>
              </a:rPr>
              <a:t>sunny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climate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enjoys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more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than </a:t>
            </a:r>
            <a:r>
              <a:rPr sz="1800" spc="60" dirty="0">
                <a:solidFill>
                  <a:srgbClr val="1C1C1C"/>
                </a:solidFill>
                <a:latin typeface="Trebuchet MS"/>
                <a:cs typeface="Trebuchet MS"/>
              </a:rPr>
              <a:t>250 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days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sunshine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year.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C1C1C"/>
                </a:solidFill>
                <a:latin typeface="Trebuchet MS"/>
                <a:cs typeface="Trebuchet MS"/>
              </a:rPr>
              <a:t>It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has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typically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Mediterranean</a:t>
            </a:r>
            <a:r>
              <a:rPr sz="1800" spc="7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climate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with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hot,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dry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summers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mild, 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rainy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winters.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Most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people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consider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be</a:t>
            </a:r>
            <a:r>
              <a:rPr sz="1800" spc="-10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a 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summer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holiday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destination,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although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there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are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also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popular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ski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C1C1C"/>
                </a:solidFill>
                <a:latin typeface="Trebuchet MS"/>
                <a:cs typeface="Trebuchet MS"/>
              </a:rPr>
              <a:t>resorts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in </a:t>
            </a:r>
            <a:r>
              <a:rPr sz="1800" spc="-5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mountainous</a:t>
            </a:r>
            <a:endParaRPr sz="1800" dirty="0">
              <a:latin typeface="Trebuchet MS"/>
              <a:cs typeface="Trebuchet MS"/>
            </a:endParaRPr>
          </a:p>
          <a:p>
            <a:pPr marL="14604" marR="5915025">
              <a:lnSpc>
                <a:spcPct val="100000"/>
              </a:lnSpc>
            </a:pP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regions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north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Athens.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4551" y="5052186"/>
            <a:ext cx="286829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courtesy</a:t>
            </a:r>
            <a:r>
              <a:rPr sz="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Ronald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Saunders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 (@flickr.com)</a:t>
            </a:r>
            <a:r>
              <a:rPr sz="5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 granted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under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 creative</a:t>
            </a:r>
            <a:r>
              <a:rPr sz="5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commons</a:t>
            </a:r>
            <a:r>
              <a:rPr sz="5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licence</a:t>
            </a:r>
            <a:r>
              <a:rPr sz="5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4335" y="639317"/>
            <a:ext cx="1725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Tourism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178" y="4494657"/>
            <a:ext cx="25076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1C1C1C"/>
                </a:solidFill>
                <a:latin typeface="Trebuchet MS"/>
                <a:cs typeface="Trebuchet MS"/>
              </a:rPr>
              <a:t>26.5 </a:t>
            </a:r>
            <a:r>
              <a:rPr sz="1600" spc="5" dirty="0">
                <a:solidFill>
                  <a:srgbClr val="1C1C1C"/>
                </a:solidFill>
                <a:latin typeface="Trebuchet MS"/>
                <a:cs typeface="Trebuchet MS"/>
              </a:rPr>
              <a:t>million </a:t>
            </a:r>
            <a:r>
              <a:rPr sz="1600" spc="-10" dirty="0">
                <a:solidFill>
                  <a:srgbClr val="1C1C1C"/>
                </a:solidFill>
                <a:latin typeface="Trebuchet MS"/>
                <a:cs typeface="Trebuchet MS"/>
              </a:rPr>
              <a:t>tourists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visited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1C1C1C"/>
                </a:solidFill>
                <a:latin typeface="Trebuchet MS"/>
                <a:cs typeface="Trebuchet MS"/>
              </a:rPr>
              <a:t>Greece 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in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2015. </a:t>
            </a:r>
            <a:r>
              <a:rPr sz="1600" spc="-45" dirty="0">
                <a:solidFill>
                  <a:srgbClr val="1C1C1C"/>
                </a:solidFill>
                <a:latin typeface="Trebuchet MS"/>
                <a:cs typeface="Trebuchet MS"/>
              </a:rPr>
              <a:t>That’s more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C1C1C"/>
                </a:solidFill>
                <a:latin typeface="Trebuchet MS"/>
                <a:cs typeface="Trebuchet MS"/>
              </a:rPr>
              <a:t>than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C1C1C"/>
                </a:solidFill>
                <a:latin typeface="Trebuchet MS"/>
                <a:cs typeface="Trebuchet MS"/>
              </a:rPr>
              <a:t>population!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204" y="1315973"/>
            <a:ext cx="7529830" cy="2551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1C1C1C"/>
                </a:solidFill>
                <a:latin typeface="Trebuchet MS"/>
                <a:cs typeface="Trebuchet MS"/>
              </a:rPr>
              <a:t>Because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its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warm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1C1C1C"/>
                </a:solidFill>
                <a:latin typeface="Trebuchet MS"/>
                <a:cs typeface="Trebuchet MS"/>
              </a:rPr>
              <a:t>weather</a:t>
            </a:r>
            <a:r>
              <a:rPr sz="16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beautiful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scenery,</a:t>
            </a:r>
            <a:r>
              <a:rPr sz="16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a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C1C1C"/>
                </a:solidFill>
                <a:latin typeface="Trebuchet MS"/>
                <a:cs typeface="Trebuchet MS"/>
              </a:rPr>
              <a:t>popular</a:t>
            </a:r>
            <a:r>
              <a:rPr sz="1600" spc="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C1C1C"/>
                </a:solidFill>
                <a:latin typeface="Trebuchet MS"/>
                <a:cs typeface="Trebuchet MS"/>
              </a:rPr>
              <a:t>destination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1C1C1C"/>
                </a:solidFill>
                <a:latin typeface="Trebuchet MS"/>
                <a:cs typeface="Trebuchet MS"/>
              </a:rPr>
              <a:t>for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tourists.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1C1C1C"/>
                </a:solidFill>
                <a:latin typeface="Trebuchet MS"/>
                <a:cs typeface="Trebuchet MS"/>
              </a:rPr>
              <a:t>It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1C1C1C"/>
                </a:solidFill>
                <a:latin typeface="Trebuchet MS"/>
                <a:cs typeface="Trebuchet MS"/>
              </a:rPr>
              <a:t>one</a:t>
            </a:r>
            <a:r>
              <a:rPr sz="16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most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visited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countries</a:t>
            </a:r>
            <a:r>
              <a:rPr sz="16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world,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1C1C1C"/>
                </a:solidFill>
                <a:latin typeface="Trebuchet MS"/>
                <a:cs typeface="Trebuchet MS"/>
              </a:rPr>
              <a:t>largely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due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its </a:t>
            </a:r>
            <a:r>
              <a:rPr sz="1600" spc="-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1C1C1C"/>
                </a:solidFill>
                <a:latin typeface="Trebuchet MS"/>
                <a:cs typeface="Trebuchet MS"/>
              </a:rPr>
              <a:t>Mediterranean</a:t>
            </a:r>
            <a:r>
              <a:rPr sz="1600" spc="6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1C1C1C"/>
                </a:solidFill>
                <a:latin typeface="Trebuchet MS"/>
                <a:cs typeface="Trebuchet MS"/>
              </a:rPr>
              <a:t>climate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extensive</a:t>
            </a:r>
            <a:r>
              <a:rPr sz="16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1C1C1C"/>
                </a:solidFill>
                <a:latin typeface="Trebuchet MS"/>
                <a:cs typeface="Trebuchet MS"/>
              </a:rPr>
              <a:t>coastline.</a:t>
            </a:r>
            <a:r>
              <a:rPr sz="1600" spc="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With</a:t>
            </a:r>
            <a:r>
              <a:rPr sz="16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1C1C1C"/>
                </a:solidFill>
                <a:latin typeface="Trebuchet MS"/>
                <a:cs typeface="Trebuchet MS"/>
              </a:rPr>
              <a:t>18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UNESCO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1C1C1C"/>
                </a:solidFill>
                <a:latin typeface="Trebuchet MS"/>
                <a:cs typeface="Trebuchet MS"/>
              </a:rPr>
              <a:t>World</a:t>
            </a:r>
            <a:r>
              <a:rPr sz="16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Heritage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1C1C1C"/>
                </a:solidFill>
                <a:latin typeface="Trebuchet MS"/>
                <a:cs typeface="Trebuchet MS"/>
              </a:rPr>
              <a:t>Sites,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1C1C1C"/>
                </a:solidFill>
                <a:latin typeface="Trebuchet MS"/>
                <a:cs typeface="Trebuchet MS"/>
              </a:rPr>
              <a:t>Greece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C1C1C"/>
                </a:solidFill>
                <a:latin typeface="Trebuchet MS"/>
                <a:cs typeface="Trebuchet MS"/>
              </a:rPr>
              <a:t>rich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culture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1C1C1C"/>
                </a:solidFill>
                <a:latin typeface="Trebuchet MS"/>
                <a:cs typeface="Trebuchet MS"/>
              </a:rPr>
              <a:t>history.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 dirty="0">
              <a:latin typeface="Trebuchet MS"/>
              <a:cs typeface="Trebuchet MS"/>
            </a:endParaRPr>
          </a:p>
          <a:p>
            <a:pPr marL="3450590" marR="2389505">
              <a:lnSpc>
                <a:spcPct val="100000"/>
              </a:lnSpc>
            </a:pPr>
            <a:r>
              <a:rPr sz="1600" spc="-5" dirty="0">
                <a:solidFill>
                  <a:srgbClr val="1C1C1C"/>
                </a:solidFill>
                <a:latin typeface="Trebuchet MS"/>
                <a:cs typeface="Trebuchet MS"/>
              </a:rPr>
              <a:t>This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1C1C1C"/>
                </a:solidFill>
                <a:latin typeface="Trebuchet MS"/>
                <a:cs typeface="Trebuchet MS"/>
              </a:rPr>
              <a:t>Ancient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Greek </a:t>
            </a:r>
            <a:r>
              <a:rPr sz="1600" spc="-46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C1C1C"/>
                </a:solidFill>
                <a:latin typeface="Trebuchet MS"/>
                <a:cs typeface="Trebuchet MS"/>
              </a:rPr>
              <a:t>site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was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600" spc="-5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birthplace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6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1C1C1C"/>
                </a:solidFill>
                <a:latin typeface="Trebuchet MS"/>
                <a:cs typeface="Trebuchet MS"/>
              </a:rPr>
              <a:t>a </a:t>
            </a:r>
            <a:r>
              <a:rPr sz="16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1C1C1C"/>
                </a:solidFill>
                <a:latin typeface="Trebuchet MS"/>
                <a:cs typeface="Trebuchet MS"/>
              </a:rPr>
              <a:t>sporting</a:t>
            </a:r>
            <a:r>
              <a:rPr sz="16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1C1C1C"/>
                </a:solidFill>
                <a:latin typeface="Trebuchet MS"/>
                <a:cs typeface="Trebuchet MS"/>
              </a:rPr>
              <a:t>event</a:t>
            </a:r>
            <a:r>
              <a:rPr sz="16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1C1C1C"/>
                </a:solidFill>
                <a:latin typeface="Trebuchet MS"/>
                <a:cs typeface="Trebuchet MS"/>
              </a:rPr>
              <a:t>still </a:t>
            </a:r>
            <a:r>
              <a:rPr sz="1600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1C1C1C"/>
                </a:solidFill>
                <a:latin typeface="Trebuchet MS"/>
                <a:cs typeface="Trebuchet MS"/>
              </a:rPr>
              <a:t>celebrated</a:t>
            </a:r>
            <a:r>
              <a:rPr sz="16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1C1C1C"/>
                </a:solidFill>
                <a:latin typeface="Trebuchet MS"/>
                <a:cs typeface="Trebuchet MS"/>
              </a:rPr>
              <a:t>today</a:t>
            </a:r>
            <a:r>
              <a:rPr sz="1600" spc="-30" dirty="0" smtClean="0">
                <a:solidFill>
                  <a:srgbClr val="1C1C1C"/>
                </a:solidFill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1602" y="4251472"/>
            <a:ext cx="183705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C1C1C"/>
                </a:solidFill>
                <a:latin typeface="Trebuchet MS"/>
                <a:cs typeface="Trebuchet MS"/>
              </a:rPr>
              <a:t>This</a:t>
            </a:r>
            <a:r>
              <a:rPr sz="1600" b="1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600" b="1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C1C1C"/>
                </a:solidFill>
                <a:latin typeface="Trebuchet MS"/>
                <a:cs typeface="Trebuchet MS"/>
              </a:rPr>
              <a:t>Olympia,</a:t>
            </a:r>
            <a:r>
              <a:rPr sz="1600" b="1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600" b="1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1C1C1C"/>
                </a:solidFill>
                <a:latin typeface="Trebuchet MS"/>
                <a:cs typeface="Trebuchet MS"/>
              </a:rPr>
              <a:t>site</a:t>
            </a:r>
            <a:r>
              <a:rPr sz="1600" b="1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600" b="1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600" b="1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1C1C1C"/>
                </a:solidFill>
                <a:latin typeface="Trebuchet MS"/>
                <a:cs typeface="Trebuchet MS"/>
              </a:rPr>
              <a:t>very</a:t>
            </a:r>
            <a:r>
              <a:rPr sz="1600" b="1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1C1C1C"/>
                </a:solidFill>
                <a:latin typeface="Trebuchet MS"/>
                <a:cs typeface="Trebuchet MS"/>
              </a:rPr>
              <a:t>first </a:t>
            </a:r>
            <a:r>
              <a:rPr sz="1600" b="1" spc="-47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1C1C1C"/>
                </a:solidFill>
                <a:latin typeface="Trebuchet MS"/>
                <a:cs typeface="Trebuchet MS"/>
              </a:rPr>
              <a:t>Olympic  </a:t>
            </a:r>
            <a:r>
              <a:rPr sz="1600" b="1" spc="-15" dirty="0">
                <a:solidFill>
                  <a:srgbClr val="1C1C1C"/>
                </a:solidFill>
                <a:latin typeface="Trebuchet MS"/>
                <a:cs typeface="Trebuchet MS"/>
              </a:rPr>
              <a:t>Games </a:t>
            </a:r>
            <a:r>
              <a:rPr sz="1600" b="1" spc="-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1C1C1C"/>
                </a:solidFill>
                <a:latin typeface="Trebuchet MS"/>
                <a:cs typeface="Trebuchet MS"/>
              </a:rPr>
              <a:t>held</a:t>
            </a:r>
            <a:r>
              <a:rPr sz="1600" b="1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25" dirty="0">
                <a:solidFill>
                  <a:srgbClr val="1C1C1C"/>
                </a:solidFill>
                <a:latin typeface="Trebuchet MS"/>
                <a:cs typeface="Trebuchet MS"/>
              </a:rPr>
              <a:t>in</a:t>
            </a:r>
            <a:r>
              <a:rPr sz="1600" b="1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1C1C1C"/>
                </a:solidFill>
                <a:latin typeface="Trebuchet MS"/>
                <a:cs typeface="Trebuchet MS"/>
              </a:rPr>
              <a:t>776BC.</a:t>
            </a:r>
            <a:endParaRPr sz="1600" b="1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55904" y="2650235"/>
            <a:ext cx="7632700" cy="2912745"/>
            <a:chOff x="755904" y="2650235"/>
            <a:chExt cx="7632700" cy="29127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8192" y="2651759"/>
              <a:ext cx="2279904" cy="2910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904" y="2650235"/>
              <a:ext cx="2883408" cy="178612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64540" y="4318508"/>
            <a:ext cx="286829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courtesy</a:t>
            </a:r>
            <a:r>
              <a:rPr sz="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Ronald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Saunders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 (@flickr.com)</a:t>
            </a:r>
            <a:r>
              <a:rPr sz="5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 granted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under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 creative</a:t>
            </a:r>
            <a:r>
              <a:rPr sz="5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commons</a:t>
            </a:r>
            <a:r>
              <a:rPr sz="5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licence</a:t>
            </a:r>
            <a:r>
              <a:rPr sz="5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3185" y="639317"/>
            <a:ext cx="2347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Greek</a:t>
            </a:r>
            <a:r>
              <a:rPr spc="-100" dirty="0"/>
              <a:t> </a:t>
            </a:r>
            <a:r>
              <a:rPr spc="-125" dirty="0"/>
              <a:t>Food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3552" y="2820923"/>
            <a:ext cx="5114544" cy="33101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3204" y="1314450"/>
            <a:ext cx="7600315" cy="4175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most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1C1C1C"/>
                </a:solidFill>
                <a:latin typeface="Trebuchet MS"/>
                <a:cs typeface="Trebuchet MS"/>
              </a:rPr>
              <a:t>recognisable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food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is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olive.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legend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tells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how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Greek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Gods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Athena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and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Poseidon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both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Trebuchet MS"/>
                <a:cs typeface="Trebuchet MS"/>
              </a:rPr>
              <a:t>wanted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be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guardian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over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city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Athens.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decide</a:t>
            </a:r>
            <a:r>
              <a:rPr sz="1800" spc="5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matter,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whoever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gave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city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best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gift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would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1C1C1C"/>
                </a:solidFill>
                <a:latin typeface="Trebuchet MS"/>
                <a:cs typeface="Trebuchet MS"/>
              </a:rPr>
              <a:t>become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guardian.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Athena’s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gift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 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an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olive </a:t>
            </a:r>
            <a:r>
              <a:rPr sz="1800" spc="-100" dirty="0">
                <a:solidFill>
                  <a:srgbClr val="1C1C1C"/>
                </a:solidFill>
                <a:latin typeface="Trebuchet MS"/>
                <a:cs typeface="Trebuchet MS"/>
              </a:rPr>
              <a:t>tree</a:t>
            </a:r>
            <a:r>
              <a:rPr sz="1800" spc="-9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was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thought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 </a:t>
            </a:r>
            <a:r>
              <a:rPr sz="1800" spc="-110" dirty="0">
                <a:solidFill>
                  <a:srgbClr val="1C1C1C"/>
                </a:solidFill>
                <a:latin typeface="Trebuchet MS"/>
                <a:cs typeface="Trebuchet MS"/>
              </a:rPr>
              <a:t>be</a:t>
            </a:r>
            <a:r>
              <a:rPr sz="1800" spc="-10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more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valuable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than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Poseidon's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gift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2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water.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 marR="5377815">
              <a:lnSpc>
                <a:spcPct val="100000"/>
              </a:lnSpc>
            </a:pPr>
            <a:endParaRPr lang="en-US" sz="1800" spc="50" dirty="0" smtClean="0">
              <a:solidFill>
                <a:srgbClr val="1C1C1C"/>
              </a:solidFill>
              <a:latin typeface="Trebuchet MS"/>
              <a:cs typeface="Trebuchet MS"/>
            </a:endParaRPr>
          </a:p>
          <a:p>
            <a:pPr marL="12700" marR="5377815">
              <a:lnSpc>
                <a:spcPct val="100000"/>
              </a:lnSpc>
            </a:pPr>
            <a:r>
              <a:rPr sz="1800" spc="50" dirty="0" smtClean="0">
                <a:solidFill>
                  <a:srgbClr val="1C1C1C"/>
                </a:solidFill>
                <a:latin typeface="Trebuchet MS"/>
                <a:cs typeface="Trebuchet MS"/>
              </a:rPr>
              <a:t>An</a:t>
            </a:r>
            <a:r>
              <a:rPr sz="1800" spc="5" dirty="0" smtClean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olive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wreath</a:t>
            </a:r>
            <a:r>
              <a:rPr sz="1800" spc="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was </a:t>
            </a:r>
            <a:r>
              <a:rPr sz="1800" spc="4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presented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1C1C1C"/>
                </a:solidFill>
                <a:latin typeface="Trebuchet MS"/>
                <a:cs typeface="Trebuchet MS"/>
              </a:rPr>
              <a:t>to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 </a:t>
            </a:r>
            <a:r>
              <a:rPr sz="1800" spc="-6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C1C1C"/>
                </a:solidFill>
                <a:latin typeface="Trebuchet MS"/>
                <a:cs typeface="Trebuchet MS"/>
              </a:rPr>
              <a:t>winner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C1C1C"/>
                </a:solidFill>
                <a:latin typeface="Trebuchet MS"/>
                <a:cs typeface="Trebuchet MS"/>
              </a:rPr>
              <a:t>at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1C1C1C"/>
                </a:solidFill>
                <a:latin typeface="Trebuchet MS"/>
                <a:cs typeface="Trebuchet MS"/>
              </a:rPr>
              <a:t>the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1C1C1C"/>
                </a:solidFill>
                <a:latin typeface="Trebuchet MS"/>
                <a:cs typeface="Trebuchet MS"/>
              </a:rPr>
              <a:t>Ancient </a:t>
            </a:r>
            <a:r>
              <a:rPr sz="1800" spc="-53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C1C1C"/>
                </a:solidFill>
                <a:latin typeface="Trebuchet MS"/>
                <a:cs typeface="Trebuchet MS"/>
              </a:rPr>
              <a:t>Olympic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C1C1C"/>
                </a:solidFill>
                <a:latin typeface="Trebuchet MS"/>
                <a:cs typeface="Trebuchet MS"/>
              </a:rPr>
              <a:t>Games.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rebuchet MS"/>
              <a:cs typeface="Trebuchet MS"/>
            </a:endParaRPr>
          </a:p>
          <a:p>
            <a:pPr marL="12700" marR="5363845">
              <a:lnSpc>
                <a:spcPct val="100000"/>
              </a:lnSpc>
              <a:spcBef>
                <a:spcPts val="5"/>
              </a:spcBef>
            </a:pPr>
            <a:r>
              <a:rPr sz="1800" spc="40" dirty="0">
                <a:solidFill>
                  <a:srgbClr val="1C1C1C"/>
                </a:solidFill>
                <a:latin typeface="Trebuchet MS"/>
                <a:cs typeface="Trebuchet MS"/>
              </a:rPr>
              <a:t>Did you 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know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that </a:t>
            </a:r>
            <a:r>
              <a:rPr sz="1800" spc="-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olive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1C1C1C"/>
                </a:solidFill>
                <a:latin typeface="Trebuchet MS"/>
                <a:cs typeface="Trebuchet MS"/>
              </a:rPr>
              <a:t>trees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can</a:t>
            </a:r>
            <a:r>
              <a:rPr sz="1800" spc="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C1C1C"/>
                </a:solidFill>
                <a:latin typeface="Trebuchet MS"/>
                <a:cs typeface="Trebuchet MS"/>
              </a:rPr>
              <a:t>live</a:t>
            </a:r>
            <a:r>
              <a:rPr sz="1800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1C1C1C"/>
                </a:solidFill>
                <a:latin typeface="Trebuchet MS"/>
                <a:cs typeface="Trebuchet MS"/>
              </a:rPr>
              <a:t>for </a:t>
            </a:r>
            <a:r>
              <a:rPr sz="1800" spc="-52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Trebuchet MS"/>
                <a:cs typeface="Trebuchet MS"/>
              </a:rPr>
              <a:t>hundreds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1C1C1C"/>
                </a:solidFill>
                <a:latin typeface="Trebuchet MS"/>
                <a:cs typeface="Trebuchet MS"/>
              </a:rPr>
              <a:t>of</a:t>
            </a:r>
            <a:r>
              <a:rPr sz="1800" spc="1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C1C1C"/>
                </a:solidFill>
                <a:latin typeface="Trebuchet MS"/>
                <a:cs typeface="Trebuchet MS"/>
              </a:rPr>
              <a:t>years?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7209" y="6031788"/>
            <a:ext cx="296926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Photo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courtesy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Mark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Hodson</a:t>
            </a:r>
            <a:r>
              <a:rPr sz="5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Photos</a:t>
            </a:r>
            <a:r>
              <a:rPr sz="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(@flickr.com)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5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granted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under</a:t>
            </a:r>
            <a:r>
              <a:rPr sz="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creative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commons</a:t>
            </a:r>
            <a:r>
              <a:rPr sz="5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licence</a:t>
            </a:r>
            <a:r>
              <a:rPr sz="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500" spc="-5" dirty="0">
                <a:solidFill>
                  <a:srgbClr val="FFFFFF"/>
                </a:solidFill>
                <a:latin typeface="Arial MT"/>
                <a:cs typeface="Arial MT"/>
              </a:rPr>
              <a:t>attribution</a:t>
            </a:r>
            <a:endParaRPr sz="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955</Words>
  <Application>Microsoft Office PowerPoint</Application>
  <PresentationFormat>Προβολή στην οθόνη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Office Theme</vt:lpstr>
      <vt:lpstr>Παρουσίαση του PowerPoint</vt:lpstr>
      <vt:lpstr>Where in the World Is Greece?</vt:lpstr>
      <vt:lpstr>Greece: The Facts</vt:lpstr>
      <vt:lpstr>Coastline</vt:lpstr>
      <vt:lpstr>Islands</vt:lpstr>
      <vt:lpstr>Mainland Greece</vt:lpstr>
      <vt:lpstr>Mainland Greece</vt:lpstr>
      <vt:lpstr>Tourism</vt:lpstr>
      <vt:lpstr>Greek Food</vt:lpstr>
      <vt:lpstr>Greek Food</vt:lpstr>
      <vt:lpstr>Παρουσίαση του PowerPoint</vt:lpstr>
      <vt:lpstr>Ancient Greece</vt:lpstr>
      <vt:lpstr>Ancient Greek Wonders</vt:lpstr>
      <vt:lpstr>Greek Traditions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user</dc:creator>
  <cp:lastModifiedBy>user</cp:lastModifiedBy>
  <cp:revision>4</cp:revision>
  <dcterms:created xsi:type="dcterms:W3CDTF">2022-03-06T13:57:48Z</dcterms:created>
  <dcterms:modified xsi:type="dcterms:W3CDTF">2022-03-06T15:58:54Z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2022-03-06T00:00:00Z</vt:filetime>
  </property>
</Properties>
</file>